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20.02.2023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20.02.2023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20.02.2023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r="-1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20.02.2023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04664"/>
            <a:ext cx="8280920" cy="5909310"/>
          </a:xfrm>
          <a:prstGeom prst="rect">
            <a:avLst/>
          </a:prstGeom>
          <a:noFill/>
        </p:spPr>
        <p:txBody>
          <a:bodyPr wrap="square" rtlCol="0">
            <a:spAutoFit/>
          </a:bodyPr>
          <a:lstStyle/>
          <a:p>
            <a:pPr algn="ctr"/>
            <a:r>
              <a:rPr lang="ru-RU" b="1" dirty="0">
                <a:solidFill>
                  <a:srgbClr val="FF0000"/>
                </a:solidFill>
                <a:latin typeface="Times New Roman" panose="02020603050405020304" pitchFamily="18" charset="0"/>
                <a:cs typeface="Times New Roman" panose="02020603050405020304" pitchFamily="18" charset="0"/>
              </a:rPr>
              <a:t>Возрастные особенности детей 3-4 лет.</a:t>
            </a:r>
          </a:p>
          <a:p>
            <a:pPr algn="ctr"/>
            <a:r>
              <a:rPr lang="ru-RU" b="1" dirty="0">
                <a:solidFill>
                  <a:srgbClr val="FF0000"/>
                </a:solidFill>
                <a:latin typeface="Times New Roman" panose="02020603050405020304" pitchFamily="18" charset="0"/>
                <a:cs typeface="Times New Roman" panose="02020603050405020304" pitchFamily="18" charset="0"/>
              </a:rPr>
              <a:t>(консультация для родителей</a:t>
            </a:r>
            <a:r>
              <a:rPr lang="ru-RU" b="1" dirty="0" smtClean="0">
                <a:solidFill>
                  <a:srgbClr val="FF0000"/>
                </a:solidFill>
                <a:latin typeface="Times New Roman" panose="02020603050405020304" pitchFamily="18" charset="0"/>
                <a:cs typeface="Times New Roman" panose="02020603050405020304" pitchFamily="18" charset="0"/>
              </a:rPr>
              <a:t>)</a:t>
            </a:r>
          </a:p>
          <a:p>
            <a:pPr algn="ctr"/>
            <a:endParaRPr lang="ru-RU" b="1" dirty="0">
              <a:solidFill>
                <a:srgbClr val="FF0000"/>
              </a:solidFill>
              <a:latin typeface="Times New Roman" panose="02020603050405020304" pitchFamily="18" charset="0"/>
              <a:cs typeface="Times New Roman" panose="02020603050405020304" pitchFamily="18" charset="0"/>
            </a:endParaRPr>
          </a:p>
          <a:p>
            <a:pPr algn="ctr"/>
            <a:r>
              <a:rPr lang="ru-RU" b="1" dirty="0">
                <a:latin typeface="Times New Roman" panose="02020603050405020304" pitchFamily="18" charset="0"/>
                <a:cs typeface="Times New Roman" panose="02020603050405020304" pitchFamily="18" charset="0"/>
              </a:rPr>
              <a:t>Особенности детей в возрасте 3–4 года</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Основная особенность, которая проявляется в возрасте 3–4 года, связана с так называемым кризисом трех лет. В этот период ребенок стремится к самостоятельности, начинает во всем противоречить взрослым, очень четко отстаивать свои позиции. Причем касается это даже очень покладистых детей, которые раньше во всем слушались родителей. Для взрослых важно в это время не пытаться усмирить ребенка, а дать ему больше самостоятельности. Также в этот период у малыша появляется множество вопросов относительно окружающего его мира. Ребенок начинает интересоваться абсолютно всем, что происходит вокруг, задавать родителям кучу вопросов. Память детей в этот период образная, запоминаются в основном только яркие моменты, эмоционально окрашенные и связанные с какой-то деятельностью малыша. При этом эпизоды, в которых ребенок непосредственно участвовал, запоминаются ему на довольно длительное время. Внимание ребенка не концентрируется подолгу на одном предмете или человеке, а довольно рассеянным образом перемещается с одного на другое. Также в это время малыш начинает наблюдать, понимать и принимать некоторые </a:t>
            </a:r>
            <a:r>
              <a:rPr lang="ru-RU" dirty="0" smtClean="0">
                <a:latin typeface="Times New Roman" panose="02020603050405020304" pitchFamily="18" charset="0"/>
                <a:cs typeface="Times New Roman" panose="02020603050405020304" pitchFamily="18" charset="0"/>
              </a:rPr>
              <a:t>правила общения с другими детьми.</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31311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76672"/>
            <a:ext cx="7776864" cy="5909310"/>
          </a:xfrm>
          <a:prstGeom prst="rect">
            <a:avLst/>
          </a:prstGeom>
          <a:noFill/>
        </p:spPr>
        <p:txBody>
          <a:bodyPr wrap="square" rtlCol="0">
            <a:spAutoFit/>
          </a:bodyPr>
          <a:lstStyle/>
          <a:p>
            <a:pPr algn="ctr"/>
            <a:r>
              <a:rPr lang="ru-RU" b="1" dirty="0">
                <a:latin typeface="Times New Roman" panose="02020603050405020304" pitchFamily="18" charset="0"/>
                <a:cs typeface="Times New Roman" panose="02020603050405020304" pitchFamily="18" charset="0"/>
              </a:rPr>
              <a:t>Речевое развитие</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1. Ребенок отвечает на разнообразные вопросы взрослого, касающиеся ближайшего окружения.</a:t>
            </a:r>
          </a:p>
          <a:p>
            <a:r>
              <a:rPr lang="ru-RU" dirty="0">
                <a:latin typeface="Times New Roman" panose="02020603050405020304" pitchFamily="18" charset="0"/>
                <a:cs typeface="Times New Roman" panose="02020603050405020304" pitchFamily="18" charset="0"/>
              </a:rPr>
              <a:t>2. Ребенок рассматривает игрушки, сюжетные картинки.</a:t>
            </a:r>
          </a:p>
          <a:p>
            <a:r>
              <a:rPr lang="ru-RU" dirty="0">
                <a:latin typeface="Times New Roman" panose="02020603050405020304" pitchFamily="18" charset="0"/>
                <a:cs typeface="Times New Roman" panose="02020603050405020304" pitchFamily="18" charset="0"/>
              </a:rPr>
              <a:t>3. Ребенок использует все части речи, простые нераспространенные предложения и предложения с однородными членами.</a:t>
            </a:r>
          </a:p>
          <a:p>
            <a:r>
              <a:rPr lang="ru-RU" dirty="0">
                <a:latin typeface="Times New Roman" panose="02020603050405020304" pitchFamily="18" charset="0"/>
                <a:cs typeface="Times New Roman" panose="02020603050405020304" pitchFamily="18" charset="0"/>
              </a:rPr>
              <a:t>4. Ребенок пересказывает содержание произведения с опорой на рисунки в книге, вопросы воспитателя.</a:t>
            </a:r>
          </a:p>
          <a:p>
            <a:r>
              <a:rPr lang="ru-RU" dirty="0">
                <a:latin typeface="Times New Roman" panose="02020603050405020304" pitchFamily="18" charset="0"/>
                <a:cs typeface="Times New Roman" panose="02020603050405020304" pitchFamily="18" charset="0"/>
              </a:rPr>
              <a:t>5. Ребенок называет произведение (в произвольном изложении, прослушав отрывок из него.</a:t>
            </a:r>
          </a:p>
          <a:p>
            <a:r>
              <a:rPr lang="ru-RU" dirty="0">
                <a:latin typeface="Times New Roman" panose="02020603050405020304" pitchFamily="18" charset="0"/>
                <a:cs typeface="Times New Roman" panose="02020603050405020304" pitchFamily="18" charset="0"/>
              </a:rPr>
              <a:t>6. Ребенок может прочитать наизусть небольшое стихотворение при помощи взрослого.</a:t>
            </a:r>
          </a:p>
          <a:p>
            <a:pPr algn="ctr"/>
            <a:r>
              <a:rPr lang="ru-RU" b="1" dirty="0">
                <a:latin typeface="Times New Roman" panose="02020603050405020304" pitchFamily="18" charset="0"/>
                <a:cs typeface="Times New Roman" panose="02020603050405020304" pitchFamily="18" charset="0"/>
              </a:rPr>
              <a:t>Формирование познавательных действий, </a:t>
            </a:r>
            <a:endParaRPr lang="ru-RU" b="1"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конструктивно-модельная </a:t>
            </a:r>
            <a:r>
              <a:rPr lang="ru-RU" b="1" dirty="0">
                <a:latin typeface="Times New Roman" panose="02020603050405020304" pitchFamily="18" charset="0"/>
                <a:cs typeface="Times New Roman" panose="02020603050405020304" pitchFamily="18" charset="0"/>
              </a:rPr>
              <a:t>деятельность</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Ребенок знает, называет и правильно использует детали строительного материала.</a:t>
            </a:r>
          </a:p>
          <a:p>
            <a:r>
              <a:rPr lang="ru-RU" dirty="0">
                <a:latin typeface="Times New Roman" panose="02020603050405020304" pitchFamily="18" charset="0"/>
                <a:cs typeface="Times New Roman" panose="02020603050405020304" pitchFamily="18" charset="0"/>
              </a:rPr>
              <a:t>2. Ребенок умеет располагать кирпичики, пластины вертикально.</a:t>
            </a:r>
          </a:p>
          <a:p>
            <a:r>
              <a:rPr lang="ru-RU" dirty="0">
                <a:latin typeface="Times New Roman" panose="02020603050405020304" pitchFamily="18" charset="0"/>
                <a:cs typeface="Times New Roman" panose="02020603050405020304" pitchFamily="18" charset="0"/>
              </a:rPr>
              <a:t>3. Ребенок изменяет постройки, надстраивая или заменяя одни детали другими.</a:t>
            </a:r>
          </a:p>
          <a:p>
            <a:r>
              <a:rPr lang="ru-RU" dirty="0">
                <a:latin typeface="Times New Roman" panose="02020603050405020304" pitchFamily="18" charset="0"/>
                <a:cs typeface="Times New Roman" panose="02020603050405020304" pitchFamily="18" charset="0"/>
              </a:rPr>
              <a:t>4. Ребенок умеет группировать предметы по цвету, размеру, форме.</a:t>
            </a:r>
          </a:p>
          <a:p>
            <a:endParaRPr lang="ru-RU" dirty="0"/>
          </a:p>
        </p:txBody>
      </p:sp>
    </p:spTree>
    <p:extLst>
      <p:ext uri="{BB962C8B-B14F-4D97-AF65-F5344CB8AC3E}">
        <p14:creationId xmlns:p14="http://schemas.microsoft.com/office/powerpoint/2010/main" val="3468819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99392"/>
            <a:ext cx="7776864" cy="6463308"/>
          </a:xfrm>
          <a:prstGeom prst="rect">
            <a:avLst/>
          </a:prstGeom>
          <a:noFill/>
        </p:spPr>
        <p:txBody>
          <a:bodyPr wrap="square" rtlCol="0">
            <a:spAutoFit/>
          </a:bodyPr>
          <a:lstStyle/>
          <a:p>
            <a:endParaRPr lang="ru-RU" b="1" dirty="0" smtClean="0"/>
          </a:p>
          <a:p>
            <a:pPr algn="ctr"/>
            <a:r>
              <a:rPr lang="ru-RU" b="1" dirty="0" smtClean="0">
                <a:latin typeface="Times New Roman" panose="02020603050405020304" pitchFamily="18" charset="0"/>
                <a:cs typeface="Times New Roman" panose="02020603050405020304" pitchFamily="18" charset="0"/>
              </a:rPr>
              <a:t>Формирование </a:t>
            </a:r>
            <a:r>
              <a:rPr lang="ru-RU" b="1" dirty="0">
                <a:latin typeface="Times New Roman" panose="02020603050405020304" pitchFamily="18" charset="0"/>
                <a:cs typeface="Times New Roman" panose="02020603050405020304" pitchFamily="18" charset="0"/>
              </a:rPr>
              <a:t>элементарных математических представлений</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Ребенок может составлять при помощи взрослого группы из однородных предметов и выделять один предмет из группы.</a:t>
            </a:r>
          </a:p>
          <a:p>
            <a:r>
              <a:rPr lang="ru-RU" dirty="0">
                <a:latin typeface="Times New Roman" panose="02020603050405020304" pitchFamily="18" charset="0"/>
                <a:cs typeface="Times New Roman" panose="02020603050405020304" pitchFamily="18" charset="0"/>
              </a:rPr>
              <a:t>2. Ребенок умеет находить в окружающей обстановке один и несколько одинаковых предметов.</a:t>
            </a:r>
          </a:p>
          <a:p>
            <a:r>
              <a:rPr lang="ru-RU" dirty="0">
                <a:latin typeface="Times New Roman" panose="02020603050405020304" pitchFamily="18" charset="0"/>
                <a:cs typeface="Times New Roman" panose="02020603050405020304" pitchFamily="18" charset="0"/>
              </a:rPr>
              <a:t>3. Ребенок правильно определяет количественное соотношение двух групп предметов, понимает конкретный смысл слов «больше», «меньше», «столько же».</a:t>
            </a:r>
          </a:p>
          <a:p>
            <a:r>
              <a:rPr lang="ru-RU" dirty="0">
                <a:latin typeface="Times New Roman" panose="02020603050405020304" pitchFamily="18" charset="0"/>
                <a:cs typeface="Times New Roman" panose="02020603050405020304" pitchFamily="18" charset="0"/>
              </a:rPr>
              <a:t>4. Ребенок различает круг, квадрат, треугольник, предметы с углами и круглые формы.</a:t>
            </a:r>
          </a:p>
          <a:p>
            <a:r>
              <a:rPr lang="ru-RU" dirty="0">
                <a:latin typeface="Times New Roman" panose="02020603050405020304" pitchFamily="18" charset="0"/>
                <a:cs typeface="Times New Roman" panose="02020603050405020304" pitchFamily="18" charset="0"/>
              </a:rPr>
              <a:t>5. Ребенок понимает смысл обозначений: вверху – внизу, впереди – сзади, слева – справа, над – под; понятия времени суток: утро – вечер – день – ночь.</a:t>
            </a:r>
          </a:p>
          <a:p>
            <a:r>
              <a:rPr lang="ru-RU" dirty="0">
                <a:latin typeface="Times New Roman" panose="02020603050405020304" pitchFamily="18" charset="0"/>
                <a:cs typeface="Times New Roman" panose="02020603050405020304" pitchFamily="18" charset="0"/>
              </a:rPr>
              <a:t>6. Ребенок называет знакомые предметы, объясняет их значение, выделяет, называет признаки (цвет, форму, материал).</a:t>
            </a:r>
          </a:p>
          <a:p>
            <a:r>
              <a:rPr lang="ru-RU" dirty="0">
                <a:latin typeface="Times New Roman" panose="02020603050405020304" pitchFamily="18" charset="0"/>
                <a:cs typeface="Times New Roman" panose="02020603050405020304" pitchFamily="18" charset="0"/>
              </a:rPr>
              <a:t>7. Ребенок ориентируется в помещениях детского сада и на участке.</a:t>
            </a:r>
          </a:p>
          <a:p>
            <a:pPr algn="ctr"/>
            <a:r>
              <a:rPr lang="ru-RU" b="1" dirty="0">
                <a:latin typeface="Times New Roman" panose="02020603050405020304" pitchFamily="18" charset="0"/>
                <a:cs typeface="Times New Roman" panose="02020603050405020304" pitchFamily="18" charset="0"/>
              </a:rPr>
              <a:t>Формирование целостной картины мира и представлений о социальных ценностях</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Ребенок называет свой город (поселок).</a:t>
            </a:r>
          </a:p>
          <a:p>
            <a:r>
              <a:rPr lang="ru-RU" dirty="0">
                <a:latin typeface="Times New Roman" panose="02020603050405020304" pitchFamily="18" charset="0"/>
                <a:cs typeface="Times New Roman" panose="02020603050405020304" pitchFamily="18" charset="0"/>
              </a:rPr>
              <a:t>2. Ребенок знает и называет некоторые растения, животных и их детенышей.</a:t>
            </a:r>
          </a:p>
          <a:p>
            <a:r>
              <a:rPr lang="ru-RU" dirty="0">
                <a:latin typeface="Times New Roman" panose="02020603050405020304" pitchFamily="18" charset="0"/>
                <a:cs typeface="Times New Roman" panose="02020603050405020304" pitchFamily="18" charset="0"/>
              </a:rPr>
              <a:t>3. Ребенок выделяет наиболее характерные сезонные изменения в природе.</a:t>
            </a:r>
          </a:p>
          <a:p>
            <a:r>
              <a:rPr lang="ru-RU" dirty="0">
                <a:latin typeface="Times New Roman" panose="02020603050405020304" pitchFamily="18" charset="0"/>
                <a:cs typeface="Times New Roman" panose="02020603050405020304" pitchFamily="18" charset="0"/>
              </a:rPr>
              <a:t>4. Ребенок проявляет бережное отношение к природе.</a:t>
            </a:r>
          </a:p>
          <a:p>
            <a:endParaRPr lang="ru-RU" dirty="0"/>
          </a:p>
        </p:txBody>
      </p:sp>
    </p:spTree>
    <p:extLst>
      <p:ext uri="{BB962C8B-B14F-4D97-AF65-F5344CB8AC3E}">
        <p14:creationId xmlns:p14="http://schemas.microsoft.com/office/powerpoint/2010/main" val="802976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0"/>
            <a:ext cx="7992888" cy="5909310"/>
          </a:xfrm>
          <a:prstGeom prst="rect">
            <a:avLst/>
          </a:prstGeom>
          <a:noFill/>
        </p:spPr>
        <p:txBody>
          <a:bodyPr wrap="square" rtlCol="0">
            <a:spAutoFit/>
          </a:bodyPr>
          <a:lstStyle/>
          <a:p>
            <a:pPr algn="ctr"/>
            <a:endParaRPr lang="ru-RU" b="1"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Социально-коммуникативное </a:t>
            </a:r>
            <a:r>
              <a:rPr lang="ru-RU" b="1" dirty="0">
                <a:latin typeface="Times New Roman" panose="02020603050405020304" pitchFamily="18" charset="0"/>
                <a:cs typeface="Times New Roman" panose="02020603050405020304" pitchFamily="18" charset="0"/>
              </a:rPr>
              <a:t>формирование позитивных установок к различным видам труда</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Ребенок может принимать на себя роль, непродолжительно взаимодействовать со сверстниками от имени героя.</a:t>
            </a:r>
          </a:p>
          <a:p>
            <a:r>
              <a:rPr lang="ru-RU" dirty="0">
                <a:latin typeface="Times New Roman" panose="02020603050405020304" pitchFamily="18" charset="0"/>
                <a:cs typeface="Times New Roman" panose="02020603050405020304" pitchFamily="18" charset="0"/>
              </a:rPr>
              <a:t>2. Ребенок умеет объединять несколько игровых действий в единую сюжетную линию, отражать в игре действия с предметами и взаимоотношения людей.</a:t>
            </a:r>
          </a:p>
          <a:p>
            <a:pPr algn="ctr"/>
            <a:r>
              <a:rPr lang="ru-RU" b="1" dirty="0">
                <a:latin typeface="Times New Roman" panose="02020603050405020304" pitchFamily="18" charset="0"/>
                <a:cs typeface="Times New Roman" panose="02020603050405020304" pitchFamily="18" charset="0"/>
              </a:rPr>
              <a:t>Социально-игровая деятельность</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Ребенок может принимать на себя роль, непродолжительно взаимодействовать со сверстниками от имени героя.</a:t>
            </a:r>
          </a:p>
          <a:p>
            <a:r>
              <a:rPr lang="ru-RU" dirty="0">
                <a:latin typeface="Times New Roman" panose="02020603050405020304" pitchFamily="18" charset="0"/>
                <a:cs typeface="Times New Roman" panose="02020603050405020304" pitchFamily="18" charset="0"/>
              </a:rPr>
              <a:t>2. Ребенок умеет объединять несколько игровых действий в единую сюжетную линию, отражать в игре действия с предметами и взаимоотношения людей.</a:t>
            </a:r>
          </a:p>
          <a:p>
            <a:r>
              <a:rPr lang="ru-RU" dirty="0">
                <a:latin typeface="Times New Roman" panose="02020603050405020304" pitchFamily="18" charset="0"/>
                <a:cs typeface="Times New Roman" panose="02020603050405020304" pitchFamily="18" charset="0"/>
              </a:rPr>
              <a:t>3. Ребенок способен придерживаться игровых правил в дидактических играх.</a:t>
            </a:r>
          </a:p>
          <a:p>
            <a:r>
              <a:rPr lang="ru-RU" dirty="0">
                <a:latin typeface="Times New Roman" panose="02020603050405020304" pitchFamily="18" charset="0"/>
                <a:cs typeface="Times New Roman" panose="02020603050405020304" pitchFamily="18" charset="0"/>
              </a:rPr>
              <a:t>4. Ребенок способен следить за развитием театрализованного действия и эмоционально на него отзываться.</a:t>
            </a:r>
          </a:p>
          <a:p>
            <a:r>
              <a:rPr lang="ru-RU" dirty="0">
                <a:latin typeface="Times New Roman" panose="02020603050405020304" pitchFamily="18" charset="0"/>
                <a:cs typeface="Times New Roman" panose="02020603050405020304" pitchFamily="18" charset="0"/>
              </a:rPr>
              <a:t>5. Ребенок разыгрывает по просьбе взрослого и самостоятельно небольшие отрывки из знакомых сказок.</a:t>
            </a:r>
          </a:p>
          <a:p>
            <a:r>
              <a:rPr lang="ru-RU" dirty="0">
                <a:latin typeface="Times New Roman" panose="02020603050405020304" pitchFamily="18" charset="0"/>
                <a:cs typeface="Times New Roman" panose="02020603050405020304" pitchFamily="18" charset="0"/>
              </a:rPr>
              <a:t>6. Ребенок имитирует движения, мимику и интонацию воображаемого героя.</a:t>
            </a:r>
          </a:p>
          <a:p>
            <a:r>
              <a:rPr lang="ru-RU" dirty="0">
                <a:latin typeface="Times New Roman" panose="02020603050405020304" pitchFamily="18" charset="0"/>
                <a:cs typeface="Times New Roman" panose="02020603050405020304" pitchFamily="18" charset="0"/>
              </a:rPr>
              <a:t>7. Ребенок может принимать участие в беседах о театре (театр – актеры – зрители, правила поведения в зрительном зале).</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4450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692696"/>
            <a:ext cx="7632848" cy="5078313"/>
          </a:xfrm>
          <a:prstGeom prst="rect">
            <a:avLst/>
          </a:prstGeom>
          <a:noFill/>
        </p:spPr>
        <p:txBody>
          <a:bodyPr wrap="square" rtlCol="0">
            <a:spAutoFit/>
          </a:bodyPr>
          <a:lstStyle/>
          <a:p>
            <a:pPr algn="ctr"/>
            <a:r>
              <a:rPr lang="ru-RU" b="1" dirty="0">
                <a:latin typeface="Times New Roman" panose="02020603050405020304" pitchFamily="18" charset="0"/>
                <a:cs typeface="Times New Roman" panose="02020603050405020304" pitchFamily="18" charset="0"/>
              </a:rPr>
              <a:t>Формирование основ безопасного поведения</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Ребенок соблюдает элементарные правила поведения в детском саду.</a:t>
            </a:r>
          </a:p>
          <a:p>
            <a:r>
              <a:rPr lang="ru-RU" dirty="0">
                <a:latin typeface="Times New Roman" panose="02020603050405020304" pitchFamily="18" charset="0"/>
                <a:cs typeface="Times New Roman" panose="02020603050405020304" pitchFamily="18" charset="0"/>
              </a:rPr>
              <a:t>2. Ребенок соблюдает элементарные правила взаимодействия с растениями и животными.</a:t>
            </a:r>
          </a:p>
          <a:p>
            <a:r>
              <a:rPr lang="ru-RU" dirty="0">
                <a:latin typeface="Times New Roman" panose="02020603050405020304" pitchFamily="18" charset="0"/>
                <a:cs typeface="Times New Roman" panose="02020603050405020304" pitchFamily="18" charset="0"/>
              </a:rPr>
              <a:t>3. Ребенок имеет элементарные представления о правилах дорожного движения.</a:t>
            </a:r>
          </a:p>
          <a:p>
            <a:pPr algn="ctr"/>
            <a:r>
              <a:rPr lang="ru-RU" b="1" dirty="0">
                <a:latin typeface="Times New Roman" panose="02020603050405020304" pitchFamily="18" charset="0"/>
                <a:cs typeface="Times New Roman" panose="02020603050405020304" pitchFamily="18" charset="0"/>
              </a:rPr>
              <a:t>Музыкальная деятельность</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Ребенок способен слушать музыкальные произведения до конца. Узнает знакомые песни.</a:t>
            </a:r>
          </a:p>
          <a:p>
            <a:r>
              <a:rPr lang="ru-RU" dirty="0">
                <a:latin typeface="Times New Roman" panose="02020603050405020304" pitchFamily="18" charset="0"/>
                <a:cs typeface="Times New Roman" panose="02020603050405020304" pitchFamily="18" charset="0"/>
              </a:rPr>
              <a:t>2. Ребенок различает звуки по высоте (в пределах октавы).</a:t>
            </a:r>
          </a:p>
          <a:p>
            <a:r>
              <a:rPr lang="ru-RU" dirty="0">
                <a:latin typeface="Times New Roman" panose="02020603050405020304" pitchFamily="18" charset="0"/>
                <a:cs typeface="Times New Roman" panose="02020603050405020304" pitchFamily="18" charset="0"/>
              </a:rPr>
              <a:t>Замечает изменения в звучании (тихо – громко, быстро – медленно).</a:t>
            </a:r>
          </a:p>
          <a:p>
            <a:r>
              <a:rPr lang="ru-RU" dirty="0">
                <a:latin typeface="Times New Roman" panose="02020603050405020304" pitchFamily="18" charset="0"/>
                <a:cs typeface="Times New Roman" panose="02020603050405020304" pitchFamily="18" charset="0"/>
              </a:rPr>
              <a:t>3. Ребенок поет, не отставая и не опережая других. Испытывает удовольствие от пения.</a:t>
            </a:r>
          </a:p>
          <a:p>
            <a:r>
              <a:rPr lang="ru-RU" dirty="0">
                <a:latin typeface="Times New Roman" panose="02020603050405020304" pitchFamily="18" charset="0"/>
                <a:cs typeface="Times New Roman" panose="02020603050405020304" pitchFamily="18" charset="0"/>
              </a:rPr>
              <a:t>4. Ребенок умеет выполнять танцевальные движения: кружиться в парах, притопывать попеременно ногами, двигаться под музыку с предметами.</a:t>
            </a:r>
          </a:p>
          <a:p>
            <a:r>
              <a:rPr lang="ru-RU" dirty="0">
                <a:latin typeface="Times New Roman" panose="02020603050405020304" pitchFamily="18" charset="0"/>
                <a:cs typeface="Times New Roman" panose="02020603050405020304" pitchFamily="18" charset="0"/>
              </a:rPr>
              <a:t>5. Ребенок называет и различает детские музыкальные инструменты: погремушки, бубен, металлофон.</a:t>
            </a:r>
          </a:p>
          <a:p>
            <a:endParaRPr lang="ru-RU" dirty="0"/>
          </a:p>
        </p:txBody>
      </p:sp>
    </p:spTree>
    <p:extLst>
      <p:ext uri="{BB962C8B-B14F-4D97-AF65-F5344CB8AC3E}">
        <p14:creationId xmlns:p14="http://schemas.microsoft.com/office/powerpoint/2010/main" val="2135757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20688"/>
            <a:ext cx="7344816" cy="4801314"/>
          </a:xfrm>
          <a:prstGeom prst="rect">
            <a:avLst/>
          </a:prstGeom>
          <a:noFill/>
        </p:spPr>
        <p:txBody>
          <a:bodyPr wrap="square" rtlCol="0">
            <a:spAutoFit/>
          </a:bodyPr>
          <a:lstStyle/>
          <a:p>
            <a:pPr algn="ctr"/>
            <a:r>
              <a:rPr lang="ru-RU" b="1" dirty="0">
                <a:latin typeface="Times New Roman" panose="02020603050405020304" pitchFamily="18" charset="0"/>
                <a:cs typeface="Times New Roman" panose="02020603050405020304" pitchFamily="18" charset="0"/>
              </a:rPr>
              <a:t>Изобразительная деятельность  </a:t>
            </a:r>
            <a:endParaRPr lang="ru-RU" dirty="0">
              <a:latin typeface="Times New Roman" panose="02020603050405020304" pitchFamily="18" charset="0"/>
              <a:cs typeface="Times New Roman" panose="02020603050405020304" pitchFamily="18" charset="0"/>
            </a:endParaRPr>
          </a:p>
          <a:p>
            <a:pPr algn="ctr"/>
            <a:r>
              <a:rPr lang="ru-RU" b="1" dirty="0">
                <a:latin typeface="Times New Roman" panose="02020603050405020304" pitchFamily="18" charset="0"/>
                <a:cs typeface="Times New Roman" panose="02020603050405020304" pitchFamily="18" charset="0"/>
              </a:rPr>
              <a:t>Рисование.</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Ребенок изображает отдельные предметы, простые по композиции сюжеты.</a:t>
            </a:r>
          </a:p>
          <a:p>
            <a:r>
              <a:rPr lang="ru-RU" dirty="0">
                <a:latin typeface="Times New Roman" panose="02020603050405020304" pitchFamily="18" charset="0"/>
                <a:cs typeface="Times New Roman" panose="02020603050405020304" pitchFamily="18" charset="0"/>
              </a:rPr>
              <a:t>2. Подбирает цвета, соответствующие изображаемым предметам.</a:t>
            </a:r>
          </a:p>
          <a:p>
            <a:r>
              <a:rPr lang="ru-RU" dirty="0">
                <a:latin typeface="Times New Roman" panose="02020603050405020304" pitchFamily="18" charset="0"/>
                <a:cs typeface="Times New Roman" panose="02020603050405020304" pitchFamily="18" charset="0"/>
              </a:rPr>
              <a:t>3. Правильно пользуется кистью, красками.</a:t>
            </a:r>
          </a:p>
          <a:p>
            <a:pPr algn="ctr"/>
            <a:r>
              <a:rPr lang="ru-RU" b="1" dirty="0">
                <a:latin typeface="Times New Roman" panose="02020603050405020304" pitchFamily="18" charset="0"/>
                <a:cs typeface="Times New Roman" panose="02020603050405020304" pitchFamily="18" charset="0"/>
              </a:rPr>
              <a:t>Лепка.</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Умеет отделять от большого куска глины маленькие, раскатывать комочки прямыми и круговыми движениями ладоней.</a:t>
            </a:r>
          </a:p>
          <a:p>
            <a:r>
              <a:rPr lang="ru-RU" dirty="0">
                <a:latin typeface="Times New Roman" panose="02020603050405020304" pitchFamily="18" charset="0"/>
                <a:cs typeface="Times New Roman" panose="02020603050405020304" pitchFamily="18" charset="0"/>
              </a:rPr>
              <a:t>2. Лепит различные предметы, состоящие из 1-3 частей, используя разные приемы.</a:t>
            </a:r>
          </a:p>
          <a:p>
            <a:pPr algn="ctr"/>
            <a:r>
              <a:rPr lang="ru-RU" b="1" dirty="0">
                <a:latin typeface="Times New Roman" panose="02020603050405020304" pitchFamily="18" charset="0"/>
                <a:cs typeface="Times New Roman" panose="02020603050405020304" pitchFamily="18" charset="0"/>
              </a:rPr>
              <a:t>Аппликация.</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Создает изображения предметов из готовых фигур.</a:t>
            </a:r>
          </a:p>
          <a:p>
            <a:r>
              <a:rPr lang="ru-RU" dirty="0">
                <a:latin typeface="Times New Roman" panose="02020603050405020304" pitchFamily="18" charset="0"/>
                <a:cs typeface="Times New Roman" panose="02020603050405020304" pitchFamily="18" charset="0"/>
              </a:rPr>
              <a:t>2. Украшает заготовки из бумаги разной формы.</a:t>
            </a:r>
          </a:p>
          <a:p>
            <a:r>
              <a:rPr lang="ru-RU" dirty="0">
                <a:latin typeface="Times New Roman" panose="02020603050405020304" pitchFamily="18" charset="0"/>
                <a:cs typeface="Times New Roman" panose="02020603050405020304" pitchFamily="18" charset="0"/>
              </a:rPr>
              <a:t>3. Подбирает цвета, соответствующие изображаемым предметам и по собственному желанию, умеет аккуратно использовать материалы.</a:t>
            </a:r>
          </a:p>
          <a:p>
            <a:endParaRPr lang="ru-RU" dirty="0"/>
          </a:p>
        </p:txBody>
      </p:sp>
    </p:spTree>
    <p:extLst>
      <p:ext uri="{BB962C8B-B14F-4D97-AF65-F5344CB8AC3E}">
        <p14:creationId xmlns:p14="http://schemas.microsoft.com/office/powerpoint/2010/main" val="456788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395536" y="322825"/>
            <a:ext cx="8424936"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alt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smtClean="0">
                <a:ln>
                  <a:noFill/>
                </a:ln>
                <a:solidFill>
                  <a:srgbClr val="000000"/>
                </a:solidFill>
                <a:effectLst/>
                <a:latin typeface="Times New Roman" pitchFamily="18" charset="0"/>
                <a:cs typeface="Times New Roman" pitchFamily="18" charset="0"/>
              </a:rPr>
              <a:t>Музыка для детей</a:t>
            </a:r>
            <a:endParaRPr kumimoji="0" lang="ru-RU" altLang="ru-RU"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Times New Roman" pitchFamily="18" charset="0"/>
                <a:cs typeface="Times New Roman" pitchFamily="18" charset="0"/>
              </a:rPr>
              <a:t>Многие родители начинают водить своих детей на занятия по музыке и танцам в дошкольном возрасте, желая с ранних лет развивать у ребенка творческие способности. Важно учитывать, что в таком возрасте дети непосредственны и очень эмоциональны. Как правило, малышам нравится двигаться под музыку, но движения несколько несуразны, неточны. Любые занятия, связанные с танцами, обязательно должны проводиться в игровой форме, так как в возрасте трех лет это наиболее приемлемый вариант. На занятиях танцами дети учатся передавать музыкальное настроение, двигаться под музыку, соблюдая ритм, при этом они достаточно внимательно относятся к ритму. В этот период у детей развивается ориентация в пространстве, а также появляется необходимость в самовыражении. Малыши часто реализуют эту необходимость в виде движений под музыку. У детей развивается воображение, которое позволяет создавать свои движения и даже небольшие композиции. Музыка для детей 3-4 лет очень актуальна, так как именно это время считается наиболее благоприятным для закладывания этих способностей. Если упустить этот период, то в дальнейшем привить ребенку такие наклонности будет довольно сложно. Желательно, чтобы музыка для детей 3-4 лет была классической. От популярной ребенка лучше оградить, так как она оказывает негативное воздействие на нервную систему и эмоциональное состояние детей.</a:t>
            </a:r>
            <a:endParaRPr kumimoji="0" lang="ru-RU" altLang="ru-RU" b="0" i="0" u="none" strike="noStrike" cap="none" normalizeH="0" baseline="0" dirty="0" smtClean="0">
              <a:ln>
                <a:noFill/>
              </a:ln>
              <a:solidFill>
                <a:srgbClr val="000000"/>
              </a:solidFill>
              <a:effectLst/>
              <a:latin typeface="Calibri" pitchFamily="34" charset="0"/>
              <a:cs typeface="Calibri" pitchFamily="34" charset="0"/>
            </a:endParaRPr>
          </a:p>
        </p:txBody>
      </p:sp>
    </p:spTree>
    <p:extLst>
      <p:ext uri="{BB962C8B-B14F-4D97-AF65-F5344CB8AC3E}">
        <p14:creationId xmlns:p14="http://schemas.microsoft.com/office/powerpoint/2010/main" val="2721745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92696"/>
            <a:ext cx="7488832" cy="3970318"/>
          </a:xfrm>
          <a:prstGeom prst="rect">
            <a:avLst/>
          </a:prstGeom>
          <a:noFill/>
        </p:spPr>
        <p:txBody>
          <a:bodyPr wrap="square" rtlCol="0">
            <a:spAutoFit/>
          </a:bodyPr>
          <a:lstStyle/>
          <a:p>
            <a:pPr algn="ctr"/>
            <a:r>
              <a:rPr lang="ru-RU" b="1" dirty="0">
                <a:latin typeface="Times New Roman" panose="02020603050405020304" pitchFamily="18" charset="0"/>
                <a:cs typeface="Times New Roman" panose="02020603050405020304" pitchFamily="18" charset="0"/>
              </a:rPr>
              <a:t>Как происходит развитие ребенка в этом возрасте?</a:t>
            </a:r>
            <a:endParaRPr lang="ru-RU" dirty="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3-4 </a:t>
            </a:r>
            <a:r>
              <a:rPr lang="ru-RU" dirty="0">
                <a:latin typeface="Times New Roman" panose="02020603050405020304" pitchFamily="18" charset="0"/>
                <a:cs typeface="Times New Roman" panose="02020603050405020304" pitchFamily="18" charset="0"/>
              </a:rPr>
              <a:t>года – это возраст, когда ребенок довольно быстро всё схватывает и как губка начинает впитывать знания об окружающем мире.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Дети </a:t>
            </a:r>
            <a:r>
              <a:rPr lang="ru-RU" dirty="0">
                <a:latin typeface="Times New Roman" panose="02020603050405020304" pitchFamily="18" charset="0"/>
                <a:cs typeface="Times New Roman" panose="02020603050405020304" pitchFamily="18" charset="0"/>
              </a:rPr>
              <a:t>начинают повторять абсолютно всё, что слышат в течение нескольких раз. К примеру, если родители произносят часто какие-либо фразы, малыш, вероятнее всего, будет также произносить их, пытаясь скопировать манеры и эмоции взрослых, кроме того, он может повторять движения, которые демонстрируют родители. </a:t>
            </a:r>
            <a:endParaRPr lang="ru-RU" dirty="0" smtClean="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таком возрасте наилучшей формой обучения для детей является игровая, так как лучше всего дети запоминают и усваивают то, что как-то связано с их собственными действиями и эмоциями.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Поэтому </a:t>
            </a:r>
            <a:r>
              <a:rPr lang="ru-RU" dirty="0">
                <a:latin typeface="Times New Roman" panose="02020603050405020304" pitchFamily="18" charset="0"/>
                <a:cs typeface="Times New Roman" panose="02020603050405020304" pitchFamily="18" charset="0"/>
              </a:rPr>
              <a:t>большинство занятий, связанных с математикой, речью или любой другой темой, преподаются детям в виде игр.</a:t>
            </a:r>
          </a:p>
          <a:p>
            <a:endParaRPr lang="ru-RU" dirty="0"/>
          </a:p>
        </p:txBody>
      </p:sp>
    </p:spTree>
    <p:extLst>
      <p:ext uri="{BB962C8B-B14F-4D97-AF65-F5344CB8AC3E}">
        <p14:creationId xmlns:p14="http://schemas.microsoft.com/office/powerpoint/2010/main" val="611543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0"/>
            <a:ext cx="8640960" cy="6740307"/>
          </a:xfrm>
          <a:prstGeom prst="rect">
            <a:avLst/>
          </a:prstGeom>
          <a:noFill/>
        </p:spPr>
        <p:txBody>
          <a:bodyPr wrap="square" rtlCol="0">
            <a:spAutoFit/>
          </a:bodyPr>
          <a:lstStyle/>
          <a:p>
            <a:pPr algn="ctr"/>
            <a:endParaRPr lang="ru-RU" b="1" dirty="0" smtClean="0"/>
          </a:p>
          <a:p>
            <a:pPr algn="ctr"/>
            <a:r>
              <a:rPr lang="ru-RU" b="1" dirty="0" smtClean="0">
                <a:latin typeface="Times New Roman" panose="02020603050405020304" pitchFamily="18" charset="0"/>
                <a:cs typeface="Times New Roman" panose="02020603050405020304" pitchFamily="18" charset="0"/>
              </a:rPr>
              <a:t>Какие мероприятия </a:t>
            </a:r>
            <a:r>
              <a:rPr lang="ru-RU" b="1" dirty="0">
                <a:latin typeface="Times New Roman" panose="02020603050405020304" pitchFamily="18" charset="0"/>
                <a:cs typeface="Times New Roman" panose="02020603050405020304" pitchFamily="18" charset="0"/>
              </a:rPr>
              <a:t>можно проводить детям в возрасте 3–4 лет?</a:t>
            </a:r>
            <a:endParaRPr lang="ru-RU" dirty="0">
              <a:latin typeface="Times New Roman" panose="02020603050405020304" pitchFamily="18" charset="0"/>
              <a:cs typeface="Times New Roman" panose="02020603050405020304" pitchFamily="18" charset="0"/>
            </a:endParaRPr>
          </a:p>
          <a:p>
            <a:r>
              <a:rPr lang="ru-RU" smtClean="0">
                <a:latin typeface="Times New Roman" panose="02020603050405020304" pitchFamily="18" charset="0"/>
                <a:cs typeface="Times New Roman" panose="02020603050405020304" pitchFamily="18" charset="0"/>
              </a:rPr>
              <a:t>	Детей </a:t>
            </a:r>
            <a:r>
              <a:rPr lang="ru-RU" dirty="0">
                <a:latin typeface="Times New Roman" panose="02020603050405020304" pitchFamily="18" charset="0"/>
                <a:cs typeface="Times New Roman" panose="02020603050405020304" pitchFamily="18" charset="0"/>
              </a:rPr>
              <a:t>в возрасте 3–4 лет обязательно нужно развивать. </a:t>
            </a: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трехлетнем возрасте у ребенка можно развивать математические способности. </a:t>
            </a:r>
            <a:r>
              <a:rPr lang="ru-RU" dirty="0" smtClean="0">
                <a:latin typeface="Times New Roman" panose="02020603050405020304" pitchFamily="18" charset="0"/>
                <a:cs typeface="Times New Roman" panose="02020603050405020304" pitchFamily="18" charset="0"/>
              </a:rPr>
              <a:t>Можно </a:t>
            </a:r>
            <a:r>
              <a:rPr lang="ru-RU" dirty="0">
                <a:latin typeface="Times New Roman" panose="02020603050405020304" pitchFamily="18" charset="0"/>
                <a:cs typeface="Times New Roman" panose="02020603050405020304" pitchFamily="18" charset="0"/>
              </a:rPr>
              <a:t>объяснить малышу основные противоположные по смыслу понятия: много – мало, широкий – узкий, длинный – </a:t>
            </a:r>
            <a:r>
              <a:rPr lang="ru-RU" dirty="0" smtClean="0">
                <a:latin typeface="Times New Roman" panose="02020603050405020304" pitchFamily="18" charset="0"/>
                <a:cs typeface="Times New Roman" panose="02020603050405020304" pitchFamily="18" charset="0"/>
              </a:rPr>
              <a:t>короткий, большой-маленький. </a:t>
            </a:r>
            <a:r>
              <a:rPr lang="ru-RU" dirty="0">
                <a:latin typeface="Times New Roman" panose="02020603050405020304" pitchFamily="18" charset="0"/>
                <a:cs typeface="Times New Roman" panose="02020603050405020304" pitchFamily="18" charset="0"/>
              </a:rPr>
              <a:t>Именно в этом возрасте важно заложить ребенку понимание основных цветов, форм и фигур. Кроме того, можно научить малыша сочетать предметы, подбирая их по парам, а также сравнивать различные объекты по основным признакам. Занятия для детей 3-4 лет должны развивать логическое мышление. Этого можно достичь, составляя вместе с малышом картинки из трех-четырех частей. </a:t>
            </a:r>
            <a:r>
              <a:rPr lang="ru-RU" dirty="0" smtClean="0">
                <a:latin typeface="Times New Roman" panose="02020603050405020304" pitchFamily="18" charset="0"/>
                <a:cs typeface="Times New Roman" panose="02020603050405020304" pitchFamily="18" charset="0"/>
              </a:rPr>
              <a:t>Можно </a:t>
            </a:r>
            <a:r>
              <a:rPr lang="ru-RU" dirty="0">
                <a:latin typeface="Times New Roman" panose="02020603050405020304" pitchFamily="18" charset="0"/>
                <a:cs typeface="Times New Roman" panose="02020603050405020304" pitchFamily="18" charset="0"/>
              </a:rPr>
              <a:t>просто выбирать картинки, разрезать их и вместе с ребенком складывать части в единое целое</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этом возрасте в памяти у малыша могут сохраняться слова и движения, которые повторяют взрослые, а также он может запоминать признаки, характерные для определенных предметов. Помимо всего прочего, необходимы ребенку и специальные занятия по развитию речи. Важно, чтобы в возрасте 3–4 лет дети могли самостоятельно формулировать простые предложения и описывать предметы или события. При этом малыш должен различать группы предметов по разным </a:t>
            </a:r>
            <a:r>
              <a:rPr lang="ru-RU" dirty="0" smtClean="0">
                <a:latin typeface="Times New Roman" panose="02020603050405020304" pitchFamily="18" charset="0"/>
                <a:cs typeface="Times New Roman" panose="02020603050405020304" pitchFamily="18" charset="0"/>
              </a:rPr>
              <a:t>признакам, малыш может </a:t>
            </a:r>
            <a:r>
              <a:rPr lang="ru-RU" dirty="0">
                <a:latin typeface="Times New Roman" panose="02020603050405020304" pitchFamily="18" charset="0"/>
                <a:cs typeface="Times New Roman" panose="02020603050405020304" pitchFamily="18" charset="0"/>
              </a:rPr>
              <a:t>называть хотя бы по одной характеристике. </a:t>
            </a:r>
            <a:r>
              <a:rPr lang="ru-RU" dirty="0" smtClean="0">
                <a:latin typeface="Times New Roman" panose="02020603050405020304" pitchFamily="18" charset="0"/>
                <a:cs typeface="Times New Roman" panose="02020603050405020304" pitchFamily="18" charset="0"/>
              </a:rPr>
              <a:t>С детьми </a:t>
            </a:r>
            <a:r>
              <a:rPr lang="ru-RU" dirty="0">
                <a:latin typeface="Times New Roman" panose="02020603050405020304" pitchFamily="18" charset="0"/>
                <a:cs typeface="Times New Roman" panose="02020603050405020304" pitchFamily="18" charset="0"/>
              </a:rPr>
              <a:t>3-4 лет </a:t>
            </a:r>
            <a:r>
              <a:rPr lang="ru-RU" dirty="0" smtClean="0">
                <a:latin typeface="Times New Roman" panose="02020603050405020304" pitchFamily="18" charset="0"/>
                <a:cs typeface="Times New Roman" panose="02020603050405020304" pitchFamily="18" charset="0"/>
              </a:rPr>
              <a:t>можно изучать отличия </a:t>
            </a:r>
            <a:r>
              <a:rPr lang="ru-RU" dirty="0">
                <a:latin typeface="Times New Roman" panose="02020603050405020304" pitchFamily="18" charset="0"/>
                <a:cs typeface="Times New Roman" panose="02020603050405020304" pitchFamily="18" charset="0"/>
              </a:rPr>
              <a:t>домашних и диких животных. Также можно показать им основные виды насекомых, птиц и рыб. Также в это время у малыша закладываются понятия о фруктах, овощах, ягодах и грибах. Кроме того, ребенок должен различать природные явления, такие как снег</a:t>
            </a:r>
            <a:r>
              <a:rPr lang="ru-RU" dirty="0" smtClean="0">
                <a:latin typeface="Times New Roman" panose="02020603050405020304" pitchFamily="18" charset="0"/>
                <a:cs typeface="Times New Roman" panose="02020603050405020304" pitchFamily="18" charset="0"/>
              </a:rPr>
              <a:t>, дождь, ветер</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68267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8640"/>
            <a:ext cx="8352928" cy="6463308"/>
          </a:xfrm>
          <a:prstGeom prst="rect">
            <a:avLst/>
          </a:prstGeom>
          <a:noFill/>
        </p:spPr>
        <p:txBody>
          <a:bodyPr wrap="square" rtlCol="0">
            <a:spAutoFit/>
          </a:bodyPr>
          <a:lstStyle/>
          <a:p>
            <a:pPr algn="ctr"/>
            <a:r>
              <a:rPr lang="ru-RU" b="1" dirty="0">
                <a:latin typeface="Times New Roman" panose="02020603050405020304" pitchFamily="18" charset="0"/>
                <a:cs typeface="Times New Roman" panose="02020603050405020304" pitchFamily="18" charset="0"/>
              </a:rPr>
              <a:t>Возрастные психологические особенности</a:t>
            </a:r>
            <a:endParaRPr lang="ru-RU" dirty="0">
              <a:latin typeface="Times New Roman" panose="02020603050405020304" pitchFamily="18" charset="0"/>
              <a:cs typeface="Times New Roman" panose="02020603050405020304" pitchFamily="18" charset="0"/>
            </a:endParaRPr>
          </a:p>
          <a:p>
            <a:pPr algn="ctr"/>
            <a:r>
              <a:rPr lang="ru-RU" dirty="0">
                <a:latin typeface="Times New Roman" panose="02020603050405020304" pitchFamily="18" charset="0"/>
                <a:cs typeface="Times New Roman" panose="02020603050405020304" pitchFamily="18" charset="0"/>
              </a:rPr>
              <a:t>Какие возрастные психологические особенности детей 3-4 лет? </a:t>
            </a:r>
            <a:endParaRPr lang="ru-RU" dirty="0" smtClean="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У </a:t>
            </a:r>
            <a:r>
              <a:rPr lang="ru-RU" dirty="0">
                <a:latin typeface="Times New Roman" panose="02020603050405020304" pitchFamily="18" charset="0"/>
                <a:cs typeface="Times New Roman" panose="02020603050405020304" pitchFamily="18" charset="0"/>
              </a:rPr>
              <a:t>ребенка, как уже упоминалось выше, проявляется так называемый кризис 3 лет. Именно в это время появляются изменения в поведении ребенка. Он неожиданно для родителей начинает пытаться выполнять многие действия без помощи взрослых и очень резко реагирует, если родители пытаются его опекать и помогать в чем-либо. Можно часто слышать от ребенка выражение: «Я сам». В это время он начинает осознавать себя как самостоятельного человека, отделять себя от родителей и понимать, что он в состоянии самостоятельно выполнять действия. </a:t>
            </a:r>
            <a:r>
              <a:rPr lang="ru-RU" dirty="0" smtClean="0">
                <a:latin typeface="Times New Roman" panose="02020603050405020304" pitchFamily="18" charset="0"/>
                <a:cs typeface="Times New Roman" panose="02020603050405020304" pitchFamily="18" charset="0"/>
              </a:rPr>
              <a:t>	На </a:t>
            </a:r>
            <a:r>
              <a:rPr lang="ru-RU" dirty="0">
                <a:latin typeface="Times New Roman" panose="02020603050405020304" pitchFamily="18" charset="0"/>
                <a:cs typeface="Times New Roman" panose="02020603050405020304" pitchFamily="18" charset="0"/>
              </a:rPr>
              <a:t>родителей в столь сложный, но в то же время интересный период возлагается важная задача – помогать ребенку во всем. Здесь важно ни в коем случае не критиковать неумелые действия ребенка, а наоборот, поощрять его и помогать правильно делать что-то. Это поможет малышу научиться верить в собственные силы. Также родителям или воспитателям в детском саду нужно подчеркивать важность даже малейших достижений ребенка, чтобы он с ранних лет ощущал свою уверенность и успешность</a:t>
            </a:r>
            <a:r>
              <a:rPr lang="ru-RU" dirty="0" smtClean="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такой период очень важно, чтобы ребенок ощущал заботу и поддержку не только родителей, но и воспитателя. Для успешного развития малыш должен доверять находящимся рядом с ним взрослым и быть привязанным к ним. Данное условие является обязательным для сотрудничества ребенка и взрослого, чтобы малыш под руководством своего родителя мог выполнять действия, учиться и развиваться.</a:t>
            </a:r>
          </a:p>
          <a:p>
            <a:endParaRPr lang="ru-RU" dirty="0"/>
          </a:p>
        </p:txBody>
      </p:sp>
    </p:spTree>
    <p:extLst>
      <p:ext uri="{BB962C8B-B14F-4D97-AF65-F5344CB8AC3E}">
        <p14:creationId xmlns:p14="http://schemas.microsoft.com/office/powerpoint/2010/main" val="3661378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04664"/>
            <a:ext cx="8280920" cy="4524315"/>
          </a:xfrm>
          <a:prstGeom prst="rect">
            <a:avLst/>
          </a:prstGeom>
          <a:noFill/>
        </p:spPr>
        <p:txBody>
          <a:bodyPr wrap="square" rtlCol="0">
            <a:spAutoFit/>
          </a:bodyPr>
          <a:lstStyle/>
          <a:p>
            <a:pPr algn="ctr"/>
            <a:r>
              <a:rPr lang="ru-RU" b="1" dirty="0">
                <a:latin typeface="Times New Roman" panose="02020603050405020304" pitchFamily="18" charset="0"/>
                <a:cs typeface="Times New Roman" panose="02020603050405020304" pitchFamily="18" charset="0"/>
              </a:rPr>
              <a:t>Развитие малыша в возрасте 3–4 года по ФГОС</a:t>
            </a:r>
            <a:endParaRPr lang="ru-RU" dirty="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ФГОС </a:t>
            </a:r>
            <a:r>
              <a:rPr lang="ru-RU" dirty="0">
                <a:latin typeface="Times New Roman" panose="02020603050405020304" pitchFamily="18" charset="0"/>
                <a:cs typeface="Times New Roman" panose="02020603050405020304" pitchFamily="18" charset="0"/>
              </a:rPr>
              <a:t>– это федеральные государственные образовательные стандарты для дошкольных учреждений. </a:t>
            </a:r>
            <a:endParaRPr lang="ru-RU" dirty="0" smtClean="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Программа </a:t>
            </a:r>
            <a:r>
              <a:rPr lang="ru-RU" dirty="0">
                <a:latin typeface="Times New Roman" panose="02020603050405020304" pitchFamily="18" charset="0"/>
                <a:cs typeface="Times New Roman" panose="02020603050405020304" pitchFamily="18" charset="0"/>
              </a:rPr>
              <a:t>ФГОС содержит в себе следующие пункты и направления формирования малыша трёх–четырёх лет: Развитие игровой деятельности ребенка. В этот пункт входит формирование отношения к труду, основы правильного и безопасного поведения, а также некоторые правила взаимоотношений со сверстниками и взрослыми. </a:t>
            </a:r>
            <a:endParaRPr lang="ru-RU" dirty="0" smtClean="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Познавательное </a:t>
            </a:r>
            <a:r>
              <a:rPr lang="ru-RU" dirty="0">
                <a:latin typeface="Times New Roman" panose="02020603050405020304" pitchFamily="18" charset="0"/>
                <a:cs typeface="Times New Roman" panose="02020603050405020304" pitchFamily="18" charset="0"/>
              </a:rPr>
              <a:t>развитие ребенка (3-4 года), куда входят занятия по математике, а также уроки, направленные на изучение окружающего мира и основных представлений об обществе. Развитие речи. Развитие чувства эстетики. </a:t>
            </a:r>
            <a:r>
              <a:rPr lang="ru-RU" dirty="0" smtClean="0">
                <a:latin typeface="Times New Roman" panose="02020603050405020304" pitchFamily="18" charset="0"/>
                <a:cs typeface="Times New Roman" panose="02020603050405020304" pitchFamily="18" charset="0"/>
              </a:rPr>
              <a:t>	Сюда </a:t>
            </a:r>
            <a:r>
              <a:rPr lang="ru-RU" dirty="0">
                <a:latin typeface="Times New Roman" panose="02020603050405020304" pitchFamily="18" charset="0"/>
                <a:cs typeface="Times New Roman" panose="02020603050405020304" pitchFamily="18" charset="0"/>
              </a:rPr>
              <a:t>входят творческие занятия: лепка, рисование, конструирование, аппликация. Художественная литература. Музыка. Физическое развитие.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При </a:t>
            </a:r>
            <a:r>
              <a:rPr lang="ru-RU" dirty="0">
                <a:latin typeface="Times New Roman" panose="02020603050405020304" pitchFamily="18" charset="0"/>
                <a:cs typeface="Times New Roman" panose="02020603050405020304" pitchFamily="18" charset="0"/>
              </a:rPr>
              <a:t>этом воспитатель не только проводит занятия, но и контролирует возрастные особенности детей 3-4 лет по ФГОС. </a:t>
            </a:r>
          </a:p>
          <a:p>
            <a:endParaRPr lang="ru-RU" dirty="0"/>
          </a:p>
        </p:txBody>
      </p:sp>
    </p:spTree>
    <p:extLst>
      <p:ext uri="{BB962C8B-B14F-4D97-AF65-F5344CB8AC3E}">
        <p14:creationId xmlns:p14="http://schemas.microsoft.com/office/powerpoint/2010/main" val="1106209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99392"/>
            <a:ext cx="8568952" cy="6740307"/>
          </a:xfrm>
          <a:prstGeom prst="rect">
            <a:avLst/>
          </a:prstGeom>
          <a:noFill/>
        </p:spPr>
        <p:txBody>
          <a:bodyPr wrap="square" rtlCol="0">
            <a:spAutoFit/>
          </a:bodyPr>
          <a:lstStyle/>
          <a:p>
            <a:endParaRPr lang="ru-RU" b="1" dirty="0" smtClean="0"/>
          </a:p>
          <a:p>
            <a:pPr algn="ctr"/>
            <a:r>
              <a:rPr lang="ru-RU" b="1" dirty="0" smtClean="0">
                <a:latin typeface="Times New Roman" panose="02020603050405020304" pitchFamily="18" charset="0"/>
                <a:cs typeface="Times New Roman" panose="02020603050405020304" pitchFamily="18" charset="0"/>
              </a:rPr>
              <a:t>Развитие </a:t>
            </a:r>
            <a:r>
              <a:rPr lang="ru-RU" b="1" dirty="0">
                <a:latin typeface="Times New Roman" panose="02020603050405020304" pitchFamily="18" charset="0"/>
                <a:cs typeface="Times New Roman" panose="02020603050405020304" pitchFamily="18" charset="0"/>
              </a:rPr>
              <a:t>речи ребенка в 3–4 года</a:t>
            </a:r>
            <a:endParaRPr lang="ru-RU" dirty="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Речевое </a:t>
            </a:r>
            <a:r>
              <a:rPr lang="ru-RU" dirty="0">
                <a:latin typeface="Times New Roman" panose="02020603050405020304" pitchFamily="18" charset="0"/>
                <a:cs typeface="Times New Roman" panose="02020603050405020304" pitchFamily="18" charset="0"/>
              </a:rPr>
              <a:t>развитие очень важно для детей 3–4 лет. Этот процесс напрямую влияет на адаптацию ребенка в обществе и его дальнейшие успехи. Речь ребенка 3-4 лет должна формироваться по определенному сценарию. Желательно, чтобы родители следили за становлением малыша и контролировали процесс речевого развития. Сделать это можно, зная некоторые возрастные особенности речи детей 3-4 лет: в три года ребенок должен знать порядка полутора тысяч слов, в четыре – уже около двух тысяч; малыш должен пытаться говорить так же, как взрослые, повторять выражения, мимику; изменения в речи должны быть заметными, то есть постоянно появляются новые слова, а произношение становится более четким; малыш должен прислушиваться к новым для него звукам и пытаться повторять их; в данном возрасте ребенок должен начинать формировать свои собственные слова и словоформы; малыш пытается рифмовать слова, иногда даже сочинять небольшие стишки; допустимы ошибки в речи, ребенок в этом возрасте пытается составлять предложения и рассказывать о том, что видел и слышал; в таком возрасте у ребенка не может быть идеального произношения, поэтому не нужно думать, что у малыша присутствует отставание в развитии, если он не выговаривает все слова и звуки; нормальным для малыша является, путать местами звуки и слоги в словах. Недочеты и погрешности в речи ребенка являются характерной особенностью в данном возрасте. Не стоит беспокоиться, если он не может произносить какие-то звуки или что-то путает. Главное, чтобы малыш стремился к развитию и пытался произносить новые слова и новые для него звуки.</a:t>
            </a:r>
          </a:p>
          <a:p>
            <a:endParaRPr lang="ru-RU" dirty="0"/>
          </a:p>
        </p:txBody>
      </p:sp>
    </p:spTree>
    <p:extLst>
      <p:ext uri="{BB962C8B-B14F-4D97-AF65-F5344CB8AC3E}">
        <p14:creationId xmlns:p14="http://schemas.microsoft.com/office/powerpoint/2010/main" val="3832359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0"/>
            <a:ext cx="8712968" cy="7171194"/>
          </a:xfrm>
          <a:prstGeom prst="rect">
            <a:avLst/>
          </a:prstGeom>
          <a:noFill/>
        </p:spPr>
        <p:txBody>
          <a:bodyPr wrap="square" rtlCol="0">
            <a:spAutoFit/>
          </a:bodyPr>
          <a:lstStyle/>
          <a:p>
            <a:pPr algn="ctr"/>
            <a:r>
              <a:rPr lang="ru-RU" sz="1700" b="1" dirty="0">
                <a:latin typeface="Times New Roman" panose="02020603050405020304" pitchFamily="18" charset="0"/>
                <a:cs typeface="Times New Roman" panose="02020603050405020304" pitchFamily="18" charset="0"/>
              </a:rPr>
              <a:t>Психофизические особенности возраста</a:t>
            </a:r>
            <a:endParaRPr lang="ru-RU" sz="1700" dirty="0">
              <a:latin typeface="Times New Roman" panose="02020603050405020304" pitchFamily="18" charset="0"/>
              <a:cs typeface="Times New Roman" panose="02020603050405020304" pitchFamily="18" charset="0"/>
            </a:endParaRPr>
          </a:p>
          <a:p>
            <a:r>
              <a:rPr lang="ru-RU" sz="1700" dirty="0" smtClean="0">
                <a:latin typeface="Times New Roman" panose="02020603050405020304" pitchFamily="18" charset="0"/>
                <a:cs typeface="Times New Roman" panose="02020603050405020304" pitchFamily="18" charset="0"/>
              </a:rPr>
              <a:t>	Какие </a:t>
            </a:r>
            <a:r>
              <a:rPr lang="ru-RU" sz="1700" dirty="0">
                <a:latin typeface="Times New Roman" panose="02020603050405020304" pitchFamily="18" charset="0"/>
                <a:cs typeface="Times New Roman" panose="02020603050405020304" pitchFamily="18" charset="0"/>
              </a:rPr>
              <a:t>возрастные психофизические особенности детей 3-4 лет? Три года – это своеобразный рубеж в развитии ребенка. Малыш претерпевает серьезные изменения, как в физическом развитии, так и значительно меняет свое поведение и отношение к окружающему миру, родителям, сверстникам и взрослым. В этот период у ребенка может наблюдаться нестабильность эмоционального фона. Часто возникают неожиданные вспышки, крик и истерики по незначительным причинам. При этом малыш пока что не умеет контролировать свои эмоции, у ребенка можно наблюдать смены настроения и разные реакции. </a:t>
            </a:r>
            <a:endParaRPr lang="ru-RU" sz="1700" dirty="0" smtClean="0">
              <a:latin typeface="Times New Roman" panose="02020603050405020304" pitchFamily="18" charset="0"/>
              <a:cs typeface="Times New Roman" panose="02020603050405020304" pitchFamily="18" charset="0"/>
            </a:endParaRPr>
          </a:p>
          <a:p>
            <a:r>
              <a:rPr lang="ru-RU" sz="1700" dirty="0">
                <a:latin typeface="Times New Roman" panose="02020603050405020304" pitchFamily="18" charset="0"/>
                <a:cs typeface="Times New Roman" panose="02020603050405020304" pitchFamily="18" charset="0"/>
              </a:rPr>
              <a:t>	</a:t>
            </a:r>
            <a:r>
              <a:rPr lang="ru-RU" sz="1700" dirty="0" smtClean="0">
                <a:latin typeface="Times New Roman" panose="02020603050405020304" pitchFamily="18" charset="0"/>
                <a:cs typeface="Times New Roman" panose="02020603050405020304" pitchFamily="18" charset="0"/>
              </a:rPr>
              <a:t>Самооценка в </a:t>
            </a:r>
            <a:r>
              <a:rPr lang="ru-RU" sz="1700" dirty="0">
                <a:latin typeface="Times New Roman" panose="02020603050405020304" pitchFamily="18" charset="0"/>
                <a:cs typeface="Times New Roman" panose="02020603050405020304" pitchFamily="18" charset="0"/>
              </a:rPr>
              <a:t>этом возрасте у него завышена, и это нормально, так как высокая самооценка позволяет малышу выполнять какие-то новые действия. Ребенок не задумывается о последствиях и не переживает о результате своих действий. Это также помогает достигать успеха в развитии. Внутреннее психологическое состояние ребенка в возрасте трех лет также изменяется. У него появляются характерные противоречия. К примеру, он стремится все делать самостоятельно, но при этом не может выполнить многих действий без помощи родителей, и это вызывает злость. Кроме того, малыш знает, что любит родителей и близких людей, но при этом злится на них, если они пытаются ограничивать его свободу. Также из-за кризиса трех лет ребенок может проявлять такие качества, как деспотизм, упрямство и строптивость. Выражается это, как правило, в том, что ребенок ругается, обзывает взрослых, передразнивает их, иногда даже использует довольно скверные слова. В этой ситуации важно показать малышу, что это плохо. Если родители будут игнорировать такое поведение либо смеяться над плохими словами из уст ребенка, для него это станет нормой. Взрослые люди для ребенка трех-четырех лет становятся не просто членами семьи, но и объектами, которые несут определенную функцию и помогают ему познавать мир. Что же касается сверстников, то они для ребенка в таком возрасте не особо интересны и рассматриваются им просто как предметы обстановки.</a:t>
            </a:r>
          </a:p>
          <a:p>
            <a:endParaRPr lang="ru-RU" dirty="0"/>
          </a:p>
        </p:txBody>
      </p:sp>
    </p:spTree>
    <p:extLst>
      <p:ext uri="{BB962C8B-B14F-4D97-AF65-F5344CB8AC3E}">
        <p14:creationId xmlns:p14="http://schemas.microsoft.com/office/powerpoint/2010/main" val="2955558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76672"/>
            <a:ext cx="8208912" cy="6463308"/>
          </a:xfrm>
          <a:prstGeom prst="rect">
            <a:avLst/>
          </a:prstGeom>
          <a:noFill/>
        </p:spPr>
        <p:txBody>
          <a:bodyPr wrap="square" rtlCol="0">
            <a:spAutoFit/>
          </a:bodyPr>
          <a:lstStyle/>
          <a:p>
            <a:pPr algn="ctr"/>
            <a:r>
              <a:rPr lang="ru-RU" b="1" dirty="0">
                <a:latin typeface="Times New Roman" panose="02020603050405020304" pitchFamily="18" charset="0"/>
                <a:cs typeface="Times New Roman" panose="02020603050405020304" pitchFamily="18" charset="0"/>
              </a:rPr>
              <a:t>«Что должен уметь ребёнок 3–4 лет»</a:t>
            </a:r>
            <a:r>
              <a:rPr lang="ru-RU" dirty="0">
                <a:latin typeface="Times New Roman" panose="02020603050405020304" pitchFamily="18" charset="0"/>
                <a:cs typeface="Times New Roman" panose="02020603050405020304" pitchFamily="18" charset="0"/>
              </a:rPr>
              <a:t> </a:t>
            </a:r>
          </a:p>
          <a:p>
            <a:pPr algn="ctr"/>
            <a:r>
              <a:rPr lang="ru-RU" b="1" dirty="0">
                <a:latin typeface="Times New Roman" panose="02020603050405020304" pitchFamily="18" charset="0"/>
                <a:cs typeface="Times New Roman" panose="02020603050405020304" pitchFamily="18" charset="0"/>
              </a:rPr>
              <a:t>Физическое развитие</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1. Ребенок умеет самостоятельно одеваться и раздеваться в определенной последовательности.</a:t>
            </a:r>
          </a:p>
          <a:p>
            <a:r>
              <a:rPr lang="ru-RU" dirty="0">
                <a:latin typeface="Times New Roman" panose="02020603050405020304" pitchFamily="18" charset="0"/>
                <a:cs typeface="Times New Roman" panose="02020603050405020304" pitchFamily="18" charset="0"/>
              </a:rPr>
              <a:t>2. Ребенок приучен к опрятности (замечает непорядок в одежде, устраняет его при небольшой помощи взрослого).</a:t>
            </a:r>
          </a:p>
          <a:p>
            <a:r>
              <a:rPr lang="ru-RU" dirty="0">
                <a:latin typeface="Times New Roman" panose="02020603050405020304" pitchFamily="18" charset="0"/>
                <a:cs typeface="Times New Roman" panose="02020603050405020304" pitchFamily="18" charset="0"/>
              </a:rPr>
              <a:t>3. Ребенок пользуется индивидуальными предметами (носовым платком, салфеткой, расческой, туалетной бумагой).</a:t>
            </a:r>
          </a:p>
          <a:p>
            <a:r>
              <a:rPr lang="ru-RU" dirty="0">
                <a:latin typeface="Times New Roman" panose="02020603050405020304" pitchFamily="18" charset="0"/>
                <a:cs typeface="Times New Roman" panose="02020603050405020304" pitchFamily="18" charset="0"/>
              </a:rPr>
              <a:t>4. Ребенок владеет простейшими навыками поведения во время еды, умывания.</a:t>
            </a:r>
          </a:p>
          <a:p>
            <a:r>
              <a:rPr lang="ru-RU" dirty="0">
                <a:latin typeface="Times New Roman" panose="02020603050405020304" pitchFamily="18" charset="0"/>
                <a:cs typeface="Times New Roman" panose="02020603050405020304" pitchFamily="18" charset="0"/>
              </a:rPr>
              <a:t>5. Ребенок умеет ходить прямо, не шаркая ногами, в заданном направлении. 6. Ребенок умеет бегать, сохраняя равновесие, изменяя направление, темп бега в соответствии с указаниями воспитателя, сохраняет равновесие при ходьбе по ограниченной плоскости.</a:t>
            </a:r>
          </a:p>
          <a:p>
            <a:r>
              <a:rPr lang="ru-RU" dirty="0">
                <a:latin typeface="Times New Roman" panose="02020603050405020304" pitchFamily="18" charset="0"/>
                <a:cs typeface="Times New Roman" panose="02020603050405020304" pitchFamily="18" charset="0"/>
              </a:rPr>
              <a:t>7. Ребенок может ползать на четвереньках, лазать по лесенке-стремянке, гимнастической стенке произвольным способом.</a:t>
            </a:r>
          </a:p>
          <a:p>
            <a:r>
              <a:rPr lang="ru-RU" dirty="0">
                <a:latin typeface="Times New Roman" panose="02020603050405020304" pitchFamily="18" charset="0"/>
                <a:cs typeface="Times New Roman" panose="02020603050405020304" pitchFamily="18" charset="0"/>
              </a:rPr>
              <a:t>8. Ребенок энергично отталкивается в прыжках на двух ногах, прыгает в длину с места не менее чем на 40 см.</a:t>
            </a:r>
          </a:p>
          <a:p>
            <a:r>
              <a:rPr lang="ru-RU" dirty="0">
                <a:latin typeface="Times New Roman" panose="02020603050405020304" pitchFamily="18" charset="0"/>
                <a:cs typeface="Times New Roman" panose="02020603050405020304" pitchFamily="18" charset="0"/>
              </a:rPr>
              <a:t>9. Ребенок может катать мяч в заданном направлении с расстояния 1,5 м, бросать мяч двумя руками от груди, из-за головы, ударять мячом о пол, бросать вверх 2-3 раза подряд и ловить.</a:t>
            </a:r>
          </a:p>
          <a:p>
            <a:r>
              <a:rPr lang="ru-RU" dirty="0">
                <a:latin typeface="Times New Roman" panose="02020603050405020304" pitchFamily="18" charset="0"/>
                <a:cs typeface="Times New Roman" panose="02020603050405020304" pitchFamily="18" charset="0"/>
              </a:rPr>
              <a:t>10. Ребенок может метать предметы правой и левой рукой на расстояние не менее 5 м.</a:t>
            </a:r>
          </a:p>
          <a:p>
            <a:endParaRPr lang="ru-RU" dirty="0"/>
          </a:p>
        </p:txBody>
      </p:sp>
    </p:spTree>
    <p:extLst>
      <p:ext uri="{BB962C8B-B14F-4D97-AF65-F5344CB8AC3E}">
        <p14:creationId xmlns:p14="http://schemas.microsoft.com/office/powerpoint/2010/main" val="365742927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972</Words>
  <Application>Microsoft Office PowerPoint</Application>
  <PresentationFormat>Экран (4:3)</PresentationFormat>
  <Paragraphs>104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PK</dc:creator>
  <cp:lastModifiedBy>PK</cp:lastModifiedBy>
  <cp:revision>6</cp:revision>
  <dcterms:created xsi:type="dcterms:W3CDTF">2023-02-20T01:20:27Z</dcterms:created>
  <dcterms:modified xsi:type="dcterms:W3CDTF">2023-02-20T01:49:53Z</dcterms:modified>
</cp:coreProperties>
</file>